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4"/>
  </p:normalViewPr>
  <p:slideViewPr>
    <p:cSldViewPr snapToGrid="0">
      <p:cViewPr varScale="1">
        <p:scale>
          <a:sx n="64" d="100"/>
          <a:sy n="64" d="100"/>
        </p:scale>
        <p:origin x="66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9103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: Présentation de l’ordre.docx et papier à en-tête DPA fournis. Date harmonisée au 7 octobre 2026 selon la couverture.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1658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: Présentation de l’ordre.docx et papier à en-tête DPA fournis. Date harmonisée au 7 octobre 2026 selon la couverture.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3037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: Présentation de l’ordre.docx et papier à en-tête DPA fournis. Date harmonisée au 7 octobre 2026 selon la couverture.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5057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: Présentation de l’ordre.docx et papier à en-tête DPA fournis. Date harmonisée au 7 octobre 2026 selon la couverture.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151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Organigramme repris du document fourni Présentation de l’ordre.docx. Le conseil élit le bureau en son sein. Organisation schématique. DPA : association loi 1901, 38 rue Auguste Poullain, 93200 Saint-Denis. Contact : archi.dpa@gmail.com.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2149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xmlns="" id="{2EB1E66C-37CB-4403-8B78-1B3E60878345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xmlns="" id="{8B2BE01A-BA46-40AD-91AA-BF0A505C9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xmlns="" id="{DF3421A1-26B4-45A5-8044-82BB483AC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xmlns="" id="{99397235-B859-48BD-B364-3D9FAA65E3B7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xmlns="" id="{391423EF-8C70-4B17-BD3D-B9A9AFAD8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xmlns="" id="{1D84D818-B2C2-4F59-882D-D20C6E51EC94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xmlns="" id="{9CBF2C9F-709F-4F71-9C79-F8B331FE6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xmlns="" id="{8039B64C-209F-4DD9-9807-924D70767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xmlns="" id="{090C4BC0-0631-4D78-A46E-37B9E105ADF6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xmlns="" id="{128911FB-842E-4D8C-A6D4-53A9BD101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xmlns="" id="{1BA3A136-AAD0-4F85-B48A-33E40E34A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xmlns="" id="{F2361881-5B30-4DE6-8916-3067856B1CA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xmlns="" id="{247D1513-B4AC-4084-8DC5-35ECAF1C15C9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xmlns="" id="{1B1D6890-C2A9-4395-979D-0436FDA08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xmlns="" id="{6E77FA0F-F4D4-4606-8E10-A5D468609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0507" y="285750"/>
            <a:ext cx="1712686" cy="914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D8C654E-1E36-4703-B093-529118E4F0E6}"/>
              </a:ext>
            </a:extLst>
          </p:cNvPr>
          <p:cNvSpPr>
            <a:spLocks noGrp="1"/>
          </p:cNvSpPr>
          <p:nvPr/>
        </p:nvSpPr>
        <p:spPr>
          <a:xfrm>
            <a:off x="8429625" y="62865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DÉBAT DU 7 OCTOBRE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48820B7-990E-456D-989B-76E2370DDEB7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952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L’Architecture est d’intérêt public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E5A5B5E-8CFA-4D7C-8EE8-577E34A150F3}"/>
              </a:ext>
            </a:extLst>
          </p:cNvPr>
          <p:cNvSpPr>
            <a:spLocks noGrp="1"/>
          </p:cNvSpPr>
          <p:nvPr/>
        </p:nvSpPr>
        <p:spPr>
          <a:xfrm>
            <a:off x="3714750" y="6438900"/>
            <a:ext cx="7858125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Défense profession Architecte – Association loi 1901 – 38 Rue Auguste Poullain 93200 SAINT-DENIS – archi.dpa@gmail.com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459273D-E880-4B7D-B59A-788B78F5FFA8}"/>
              </a:ext>
            </a:extLst>
          </p:cNvPr>
          <p:cNvSpPr>
            <a:spLocks noGrp="1"/>
          </p:cNvSpPr>
          <p:nvPr/>
        </p:nvSpPr>
        <p:spPr>
          <a:xfrm>
            <a:off x="609600" y="2143125"/>
            <a:ext cx="10953750" cy="2381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5100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Quel rôle l’Ordre</a:t>
            </a:r>
          </a:p>
          <a:p>
            <a:pPr>
              <a:defRPr sz="5100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pourrait-il ou</a:t>
            </a:r>
          </a:p>
          <a:p>
            <a:pPr>
              <a:defRPr sz="5100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devrait-il jouer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FE3D919-1C7C-446D-8FE2-935D4F1BA2BC}"/>
              </a:ext>
            </a:extLst>
          </p:cNvPr>
          <p:cNvSpPr>
            <a:spLocks noGrp="1"/>
          </p:cNvSpPr>
          <p:nvPr/>
        </p:nvSpPr>
        <p:spPr>
          <a:xfrm>
            <a:off x="609600" y="4810125"/>
            <a:ext cx="107632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9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D91D26"/>
                </a:solidFill>
                <a:latin typeface="Arial"/>
                <a:ea typeface="Arial"/>
                <a:cs typeface="Arial"/>
              </a:rPr>
              <a:t>Soutenir les architectes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4C0B852-3AC5-4FB8-9DA8-283CB3816710}"/>
              </a:ext>
            </a:extLst>
          </p:cNvPr>
          <p:cNvSpPr>
            <a:spLocks noGrp="1"/>
          </p:cNvSpPr>
          <p:nvPr/>
        </p:nvSpPr>
        <p:spPr>
          <a:xfrm>
            <a:off x="609600" y="5800725"/>
            <a:ext cx="9525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Échanges en visioconférence</a:t>
            </a:r>
          </a:p>
        </p:txBody>
      </p:sp>
    </p:spTree>
    <p:extLst>
      <p:ext uri="{BB962C8B-B14F-4D97-AF65-F5344CB8AC3E}">
        <p14:creationId xmlns:p14="http://schemas.microsoft.com/office/powerpoint/2010/main" val="1302568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0507" y="285750"/>
            <a:ext cx="1712686" cy="914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A23CDBB-760E-4F4E-9772-9D0C814F1E90}"/>
              </a:ext>
            </a:extLst>
          </p:cNvPr>
          <p:cNvSpPr>
            <a:spLocks noGrp="1"/>
          </p:cNvSpPr>
          <p:nvPr/>
        </p:nvSpPr>
        <p:spPr>
          <a:xfrm>
            <a:off x="8429625" y="62865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DÉBAT DU 7 OCTOBRE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086B9BB-9828-4F18-BBB0-51D3DDFD52A2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1000125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8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endParaRPr sz="4800" b="1" dirty="0">
              <a:solidFill>
                <a:srgbClr val="D91D2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A1809C-DF8A-4133-9212-63EC3F2608E5}"/>
              </a:ext>
            </a:extLst>
          </p:cNvPr>
          <p:cNvSpPr>
            <a:spLocks noGrp="1"/>
          </p:cNvSpPr>
          <p:nvPr/>
        </p:nvSpPr>
        <p:spPr>
          <a:xfrm>
            <a:off x="1905000" y="1571625"/>
            <a:ext cx="9525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Qu’est-ce que l’Ordre des architectes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6DFF24E-6D95-4A2D-A43B-86A0C9A4CB1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952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L’Architecture est d’intérêt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D3945F3-55BC-4A00-97D1-9E9D8CAF4F6E}"/>
              </a:ext>
            </a:extLst>
          </p:cNvPr>
          <p:cNvSpPr>
            <a:spLocks noGrp="1"/>
          </p:cNvSpPr>
          <p:nvPr/>
        </p:nvSpPr>
        <p:spPr>
          <a:xfrm>
            <a:off x="3714750" y="6438900"/>
            <a:ext cx="7858125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Défense profession Architecte – Association loi 1901 – 38 Rue Auguste Poullain 93200 SAINT-DENIS – archi.dpa@gmail.com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2D12B6A-98F6-4A13-8225-EC61DD6C203D}"/>
              </a:ext>
            </a:extLst>
          </p:cNvPr>
          <p:cNvSpPr>
            <a:spLocks noGrp="1"/>
          </p:cNvSpPr>
          <p:nvPr/>
        </p:nvSpPr>
        <p:spPr>
          <a:xfrm>
            <a:off x="728662" y="2200274"/>
            <a:ext cx="4008801" cy="11525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6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r>
              <a:rPr lang="fr-FR" sz="3600" b="1" dirty="0" smtClean="0">
                <a:solidFill>
                  <a:srgbClr val="D91D26"/>
                </a:solidFill>
                <a:latin typeface="Arial"/>
                <a:ea typeface="Arial"/>
                <a:cs typeface="Arial"/>
              </a:rPr>
              <a:t>Organisme de </a:t>
            </a:r>
            <a:r>
              <a:rPr lang="fr-FR" sz="3600" b="1" dirty="0">
                <a:solidFill>
                  <a:srgbClr val="D91D26"/>
                </a:solidFill>
                <a:latin typeface="Arial"/>
                <a:ea typeface="Arial"/>
                <a:cs typeface="Arial"/>
              </a:rPr>
              <a:t>d</a:t>
            </a:r>
            <a:r>
              <a:rPr sz="3600" b="1" dirty="0" err="1" smtClean="0">
                <a:solidFill>
                  <a:srgbClr val="D91D26"/>
                </a:solidFill>
                <a:latin typeface="Arial"/>
                <a:ea typeface="Arial"/>
                <a:cs typeface="Arial"/>
              </a:rPr>
              <a:t>roit</a:t>
            </a:r>
            <a:r>
              <a:rPr sz="3600" b="1" dirty="0" smtClean="0">
                <a:solidFill>
                  <a:srgbClr val="D91D26"/>
                </a:solidFill>
                <a:latin typeface="Arial"/>
                <a:ea typeface="Arial"/>
                <a:cs typeface="Arial"/>
              </a:rPr>
              <a:t> </a:t>
            </a:r>
            <a:r>
              <a:rPr sz="3600" b="1" dirty="0" err="1">
                <a:solidFill>
                  <a:srgbClr val="D91D26"/>
                </a:solidFill>
                <a:latin typeface="Arial"/>
                <a:ea typeface="Arial"/>
                <a:cs typeface="Arial"/>
              </a:rPr>
              <a:t>privé</a:t>
            </a:r>
            <a:endParaRPr sz="3600" b="1" dirty="0">
              <a:solidFill>
                <a:srgbClr val="D91D2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96F7BE8-3A99-425D-8F88-F4E27807B57A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619625" cy="1200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Missions de</a:t>
            </a:r>
          </a:p>
          <a:p>
            <a:pPr>
              <a:defRPr sz="3525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service public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25984C9-22B9-4D53-A692-CC742A7D5233}"/>
              </a:ext>
            </a:extLst>
          </p:cNvPr>
          <p:cNvSpPr>
            <a:spLocks noGrp="1"/>
          </p:cNvSpPr>
          <p:nvPr/>
        </p:nvSpPr>
        <p:spPr>
          <a:xfrm>
            <a:off x="609600" y="4829175"/>
            <a:ext cx="4667250" cy="704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Une personne morale dotée</a:t>
            </a:r>
          </a:p>
          <a:p>
            <a:pPr>
              <a:defRPr sz="20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d’une autonomie financière.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6F6A4F7-575A-46BC-B90D-2C752E64A5CD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466725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Cotisations des membres</a:t>
            </a:r>
          </a:p>
          <a:p>
            <a:pPr>
              <a:defRPr sz="1800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Aucune subvention publique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AD3799E-3E75-4A5B-8035-F6C24AF33FF1}"/>
              </a:ext>
            </a:extLst>
          </p:cNvPr>
          <p:cNvSpPr>
            <a:spLocks noGrp="1"/>
          </p:cNvSpPr>
          <p:nvPr/>
        </p:nvSpPr>
        <p:spPr>
          <a:xfrm>
            <a:off x="5972175" y="2686050"/>
            <a:ext cx="55054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Le cadre de référence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6479AE7-C023-446F-BF57-9E3F9CB3A425}"/>
              </a:ext>
            </a:extLst>
          </p:cNvPr>
          <p:cNvSpPr>
            <a:spLocks noGrp="1"/>
          </p:cNvSpPr>
          <p:nvPr/>
        </p:nvSpPr>
        <p:spPr>
          <a:xfrm>
            <a:off x="5972175" y="3295650"/>
            <a:ext cx="12573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D91D26"/>
                </a:solidFill>
                <a:latin typeface="Arial"/>
                <a:ea typeface="Arial"/>
                <a:cs typeface="Arial"/>
              </a:rPr>
              <a:t>1977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12A03CC-2B75-4C4C-8B34-63C1EDC4BBEE}"/>
              </a:ext>
            </a:extLst>
          </p:cNvPr>
          <p:cNvSpPr>
            <a:spLocks noGrp="1"/>
          </p:cNvSpPr>
          <p:nvPr/>
        </p:nvSpPr>
        <p:spPr>
          <a:xfrm>
            <a:off x="7553325" y="3352800"/>
            <a:ext cx="394335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Loi</a:t>
            </a:r>
            <a:r>
              <a:rPr sz="1725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du 3 </a:t>
            </a:r>
            <a:r>
              <a:rPr sz="1725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janvier</a:t>
            </a:r>
            <a:r>
              <a:rPr sz="1725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sur </a:t>
            </a:r>
            <a:r>
              <a:rPr sz="1725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l’architecture</a:t>
            </a:r>
            <a:endParaRPr sz="1725" b="0" dirty="0">
              <a:solidFill>
                <a:srgbClr val="252525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Décret</a:t>
            </a:r>
            <a:r>
              <a:rPr sz="1725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n° 77-1481 du 28 </a:t>
            </a:r>
            <a:r>
              <a:rPr sz="1725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décembre</a:t>
            </a:r>
            <a:endParaRPr sz="1725" b="0" dirty="0">
              <a:solidFill>
                <a:srgbClr val="25252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9E127E7-037D-42F5-9336-55FFD6F812CD}"/>
              </a:ext>
            </a:extLst>
          </p:cNvPr>
          <p:cNvSpPr>
            <a:spLocks noGrp="1"/>
          </p:cNvSpPr>
          <p:nvPr/>
        </p:nvSpPr>
        <p:spPr>
          <a:xfrm>
            <a:off x="5972175" y="4238625"/>
            <a:ext cx="12573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D91D26"/>
                </a:solidFill>
                <a:latin typeface="Arial"/>
                <a:ea typeface="Arial"/>
                <a:cs typeface="Arial"/>
              </a:rPr>
              <a:t>2023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7A394D8-1812-4F7D-8EE4-FB422B8B2F88}"/>
              </a:ext>
            </a:extLst>
          </p:cNvPr>
          <p:cNvSpPr>
            <a:spLocks noGrp="1"/>
          </p:cNvSpPr>
          <p:nvPr/>
        </p:nvSpPr>
        <p:spPr>
          <a:xfrm>
            <a:off x="7553325" y="4295775"/>
            <a:ext cx="394335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Décret n° 2023-899</a:t>
            </a: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du 26 septembre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D377FDC-7D04-44A9-8C26-42660B137B9E}"/>
              </a:ext>
            </a:extLst>
          </p:cNvPr>
          <p:cNvSpPr>
            <a:spLocks noGrp="1"/>
          </p:cNvSpPr>
          <p:nvPr/>
        </p:nvSpPr>
        <p:spPr>
          <a:xfrm>
            <a:off x="5972175" y="5181600"/>
            <a:ext cx="12573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D91D26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754DB94-5F1A-4501-B8B1-04CA8BCCB4E9}"/>
              </a:ext>
            </a:extLst>
          </p:cNvPr>
          <p:cNvSpPr>
            <a:spLocks noGrp="1"/>
          </p:cNvSpPr>
          <p:nvPr/>
        </p:nvSpPr>
        <p:spPr>
          <a:xfrm>
            <a:off x="7553325" y="5238750"/>
            <a:ext cx="39433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Décret n° 2026-568 du 26 juin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B37758E2-B498-4543-9B9B-F551F7E3EDAC}"/>
              </a:ext>
            </a:extLst>
          </p:cNvPr>
          <p:cNvSpPr>
            <a:spLocks noGrp="1"/>
          </p:cNvSpPr>
          <p:nvPr/>
        </p:nvSpPr>
        <p:spPr>
          <a:xfrm>
            <a:off x="7487466" y="5724525"/>
            <a:ext cx="3807551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575" b="0" dirty="0" err="1">
                <a:solidFill>
                  <a:srgbClr val="666666"/>
                </a:solidFill>
                <a:latin typeface="Arial"/>
                <a:ea typeface="Arial"/>
                <a:cs typeface="Arial"/>
              </a:rPr>
              <a:t>Arrêtés</a:t>
            </a:r>
            <a:r>
              <a:rPr sz="1575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dirty="0" err="1">
                <a:solidFill>
                  <a:srgbClr val="666666"/>
                </a:solidFill>
                <a:latin typeface="Arial"/>
                <a:ea typeface="Arial"/>
                <a:cs typeface="Arial"/>
              </a:rPr>
              <a:t>d’approbation</a:t>
            </a:r>
            <a:r>
              <a:rPr sz="1575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 des modifications</a:t>
            </a:r>
          </a:p>
          <a:p>
            <a:pPr>
              <a:defRPr sz="15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575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du </a:t>
            </a:r>
            <a:r>
              <a:rPr sz="1575" b="0" dirty="0" err="1">
                <a:solidFill>
                  <a:srgbClr val="666666"/>
                </a:solidFill>
                <a:latin typeface="Arial"/>
                <a:ea typeface="Arial"/>
                <a:cs typeface="Arial"/>
              </a:rPr>
              <a:t>règlement</a:t>
            </a:r>
            <a:r>
              <a:rPr sz="1575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dirty="0" err="1">
                <a:solidFill>
                  <a:srgbClr val="666666"/>
                </a:solidFill>
                <a:latin typeface="Arial"/>
                <a:ea typeface="Arial"/>
                <a:cs typeface="Arial"/>
              </a:rPr>
              <a:t>intérieur</a:t>
            </a:r>
            <a:endParaRPr sz="1575" b="0" dirty="0">
              <a:solidFill>
                <a:srgbClr val="666666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8622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0507" y="285750"/>
            <a:ext cx="1712686" cy="914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EF6BD28-3571-4B30-9CFF-37BAC8A7D7B7}"/>
              </a:ext>
            </a:extLst>
          </p:cNvPr>
          <p:cNvSpPr>
            <a:spLocks noGrp="1"/>
          </p:cNvSpPr>
          <p:nvPr/>
        </p:nvSpPr>
        <p:spPr>
          <a:xfrm>
            <a:off x="8429625" y="62865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DÉBAT DU 7 OCTOBRE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CA8212B-7219-428B-B05E-82B856B4B89A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1000125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8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endParaRPr sz="4800" b="1" dirty="0">
              <a:solidFill>
                <a:srgbClr val="D91D2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9E22D64-0DD8-485A-BB46-B21E30945728}"/>
              </a:ext>
            </a:extLst>
          </p:cNvPr>
          <p:cNvSpPr>
            <a:spLocks noGrp="1"/>
          </p:cNvSpPr>
          <p:nvPr/>
        </p:nvSpPr>
        <p:spPr>
          <a:xfrm>
            <a:off x="1905000" y="1571625"/>
            <a:ext cx="9525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Loi du 3 janvier 1977 sur l’architecture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9916659-1A25-4962-AF0D-60B28684F9DC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952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L’Architecture est d’intérêt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F0DD4B3-20F8-41D2-8F69-80A8273E0250}"/>
              </a:ext>
            </a:extLst>
          </p:cNvPr>
          <p:cNvSpPr>
            <a:spLocks noGrp="1"/>
          </p:cNvSpPr>
          <p:nvPr/>
        </p:nvSpPr>
        <p:spPr>
          <a:xfrm>
            <a:off x="3714750" y="6438900"/>
            <a:ext cx="7858125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Défense profession Architecte – Association loi 1901 – 38 Rue Auguste Poullain 93200 SAINT-DENIS – archi.dpa@gmail.com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9D6EC7B-5660-42E1-9F1A-778C61CCF867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2667000" cy="1714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1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r>
              <a:rPr sz="11100" b="1">
                <a:solidFill>
                  <a:srgbClr val="D91D26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1842A39-AE48-4D77-98DB-82F6A4FF7758}"/>
              </a:ext>
            </a:extLst>
          </p:cNvPr>
          <p:cNvSpPr>
            <a:spLocks noGrp="1"/>
          </p:cNvSpPr>
          <p:nvPr/>
        </p:nvSpPr>
        <p:spPr>
          <a:xfrm>
            <a:off x="666750" y="4638675"/>
            <a:ext cx="219075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75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ARTICLE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EA17CAC-9672-4F27-BE6A-3E520D451EA0}"/>
              </a:ext>
            </a:extLst>
          </p:cNvPr>
          <p:cNvSpPr>
            <a:spLocks noGrp="1"/>
          </p:cNvSpPr>
          <p:nvPr/>
        </p:nvSpPr>
        <p:spPr>
          <a:xfrm>
            <a:off x="666750" y="5257800"/>
            <a:ext cx="2524125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Version en vigueur</a:t>
            </a:r>
          </a:p>
          <a:p>
            <a:pPr>
              <a:defRPr sz="16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depuis le 19 mai 2011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D74DBB6-A865-4B1D-BA70-51104A5318BD}"/>
              </a:ext>
            </a:extLst>
          </p:cNvPr>
          <p:cNvSpPr>
            <a:spLocks noGrp="1"/>
          </p:cNvSpPr>
          <p:nvPr/>
        </p:nvSpPr>
        <p:spPr>
          <a:xfrm>
            <a:off x="3619500" y="2647950"/>
            <a:ext cx="7953375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« Le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conseil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national et le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conseil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régional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de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l’ordre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des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architectes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concourent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à la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représentation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de la profession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auprès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des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pouvoirs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publics.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93FCD8E-A32D-47FF-8C44-56718BAF771B}"/>
              </a:ext>
            </a:extLst>
          </p:cNvPr>
          <p:cNvSpPr>
            <a:spLocks noGrp="1"/>
          </p:cNvSpPr>
          <p:nvPr/>
        </p:nvSpPr>
        <p:spPr>
          <a:xfrm>
            <a:off x="3619500" y="3743325"/>
            <a:ext cx="7953375" cy="18954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Ils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ont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qualité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pour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agir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en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justice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en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vue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notamment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de la protection du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titre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d’architecte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et du respect des droits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conférés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et des obligations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imposées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aux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architectes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par les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lois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et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règlements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.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En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particulier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ils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ont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qualité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pour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agir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sur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toute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question relative aux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modalités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d’exercice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de la profession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ainsi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que pour assurer le respect de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l’obligation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de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recourir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à un </a:t>
            </a:r>
            <a:r>
              <a:rPr sz="1800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architecte</a:t>
            </a:r>
            <a:r>
              <a:rPr sz="1800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6EC1470-D820-4280-8F86-AC02F0503219}"/>
              </a:ext>
            </a:extLst>
          </p:cNvPr>
          <p:cNvSpPr>
            <a:spLocks noGrp="1"/>
          </p:cNvSpPr>
          <p:nvPr/>
        </p:nvSpPr>
        <p:spPr>
          <a:xfrm>
            <a:off x="3619500" y="5695950"/>
            <a:ext cx="7953375" cy="7524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Ils peuvent concourir à l’organisation de la formation permanente et de la promotion sociale et au financement d’organismes intéressant la profession. »</a:t>
            </a:r>
          </a:p>
        </p:txBody>
      </p:sp>
    </p:spTree>
    <p:extLst>
      <p:ext uri="{BB962C8B-B14F-4D97-AF65-F5344CB8AC3E}">
        <p14:creationId xmlns:p14="http://schemas.microsoft.com/office/powerpoint/2010/main" val="46363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necteur en arc 17"/>
          <p:cNvCxnSpPr>
            <a:stCxn id="9" idx="2"/>
            <a:endCxn id="13" idx="0"/>
          </p:cNvCxnSpPr>
          <p:nvPr/>
        </p:nvCxnSpPr>
        <p:spPr>
          <a:xfrm rot="5400000">
            <a:off x="9117806" y="3145631"/>
            <a:ext cx="447675" cy="728663"/>
          </a:xfrm>
          <a:prstGeom prst="curvedConnector3">
            <a:avLst>
              <a:gd name="adj1" fmla="val 50000"/>
            </a:avLst>
          </a:prstGeom>
          <a:ln w="14288">
            <a:solidFill>
              <a:srgbClr val="929292"/>
            </a:solidFill>
            <a:tailEnd type="triangle" w="sm" len="sm"/>
          </a:ln>
        </p:spPr>
      </p:cxnSp>
      <p:cxnSp>
        <p:nvCxnSpPr>
          <p:cNvPr id="19" name="Connecteur en arc 18"/>
          <p:cNvCxnSpPr>
            <a:stCxn id="9" idx="2"/>
            <a:endCxn id="12" idx="0"/>
          </p:cNvCxnSpPr>
          <p:nvPr/>
        </p:nvCxnSpPr>
        <p:spPr>
          <a:xfrm rot="5400000">
            <a:off x="6236494" y="264319"/>
            <a:ext cx="447675" cy="6491288"/>
          </a:xfrm>
          <a:prstGeom prst="curvedConnector3">
            <a:avLst>
              <a:gd name="adj1" fmla="val 50000"/>
            </a:avLst>
          </a:prstGeom>
          <a:ln w="14288">
            <a:solidFill>
              <a:srgbClr val="929292"/>
            </a:solidFill>
            <a:tailEnd type="triangle" w="sm" len="sm"/>
          </a:ln>
        </p:spPr>
      </p:cxnSp>
      <p:cxnSp>
        <p:nvCxnSpPr>
          <p:cNvPr id="20" name="Connecteur en arc 19"/>
          <p:cNvCxnSpPr>
            <a:stCxn id="8" idx="3"/>
            <a:endCxn id="9" idx="1"/>
          </p:cNvCxnSpPr>
          <p:nvPr/>
        </p:nvCxnSpPr>
        <p:spPr>
          <a:xfrm>
            <a:off x="7029450" y="2928938"/>
            <a:ext cx="800100" cy="0"/>
          </a:xfrm>
          <a:prstGeom prst="curvedConnector2">
            <a:avLst/>
          </a:prstGeom>
          <a:ln w="14288">
            <a:solidFill>
              <a:srgbClr val="929292"/>
            </a:solidFill>
            <a:tailEnd type="triangle" w="sm" len="sm"/>
          </a:ln>
        </p:spPr>
      </p:cxnSp>
      <p:cxnSp>
        <p:nvCxnSpPr>
          <p:cNvPr id="21" name="Connecteur en arc 20"/>
          <p:cNvCxnSpPr>
            <a:stCxn id="7" idx="3"/>
            <a:endCxn id="8" idx="1"/>
          </p:cNvCxnSpPr>
          <p:nvPr/>
        </p:nvCxnSpPr>
        <p:spPr>
          <a:xfrm>
            <a:off x="3419475" y="2928938"/>
            <a:ext cx="800100" cy="0"/>
          </a:xfrm>
          <a:prstGeom prst="curvedConnector2">
            <a:avLst/>
          </a:prstGeom>
          <a:ln w="14288">
            <a:solidFill>
              <a:srgbClr val="929292"/>
            </a:solidFill>
            <a:tailEnd type="triangle" w="sm" len="sm"/>
          </a:ln>
        </p:spPr>
      </p:cxnSp>
      <p:pic>
        <p:nvPicPr>
          <p:cNvPr id="22" name="Image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0507" y="285750"/>
            <a:ext cx="1712686" cy="914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DBDCBFF-3079-4A74-B3F1-75C901B89AD0}"/>
              </a:ext>
            </a:extLst>
          </p:cNvPr>
          <p:cNvSpPr>
            <a:spLocks noGrp="1"/>
          </p:cNvSpPr>
          <p:nvPr/>
        </p:nvSpPr>
        <p:spPr>
          <a:xfrm>
            <a:off x="8429625" y="62865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DÉBAT DU 7 OCTOBRE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ADD0D9F-7161-4437-BDCE-C7BFC64188F0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1000125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8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endParaRPr sz="4800" b="1" dirty="0">
              <a:solidFill>
                <a:srgbClr val="D91D2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58529DC-6E7D-4145-8174-1DFD8569DA64}"/>
              </a:ext>
            </a:extLst>
          </p:cNvPr>
          <p:cNvSpPr>
            <a:spLocks noGrp="1"/>
          </p:cNvSpPr>
          <p:nvPr/>
        </p:nvSpPr>
        <p:spPr>
          <a:xfrm>
            <a:off x="1905000" y="1571625"/>
            <a:ext cx="9525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Les missions de service public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0894526-829E-49BB-B083-6DED38D6CE8C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952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L’Architecture est d’intérêt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1301BBA-BAC1-4C7B-91B3-CEDDAE30BEC2}"/>
              </a:ext>
            </a:extLst>
          </p:cNvPr>
          <p:cNvSpPr>
            <a:spLocks noGrp="1"/>
          </p:cNvSpPr>
          <p:nvPr/>
        </p:nvSpPr>
        <p:spPr>
          <a:xfrm>
            <a:off x="3714750" y="6438900"/>
            <a:ext cx="7858125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Défense profession Architecte – Association loi 1901 – 38 Rue Auguste Poullain 93200 SAINT-DENIS – archi.dpa@gmail.com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A7871F7B-FBE1-49DF-BE3F-F3CA9B4C08F9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809875" cy="714375"/>
          </a:xfrm>
          <a:prstGeom prst="roundRect">
            <a:avLst>
              <a:gd name="adj" fmla="val 29333"/>
            </a:avLst>
          </a:prstGeom>
          <a:solidFill>
            <a:srgbClr val="F4DFCF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Architecture</a:t>
            </a:r>
          </a:p>
          <a:p>
            <a:pPr algn="ctr">
              <a:defRPr sz="20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025" b="0" dirty="0" err="1">
                <a:solidFill>
                  <a:srgbClr val="252525"/>
                </a:solidFill>
                <a:latin typeface="Arial"/>
                <a:ea typeface="Arial"/>
                <a:cs typeface="Arial"/>
              </a:rPr>
              <a:t>Intérêt</a:t>
            </a:r>
            <a:r>
              <a:rPr sz="2025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public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xmlns="" id="{FDEF371C-FDE2-4D63-8F04-E07E2C4E965E}"/>
              </a:ext>
            </a:extLst>
          </p:cNvPr>
          <p:cNvSpPr>
            <a:spLocks noGrp="1"/>
          </p:cNvSpPr>
          <p:nvPr/>
        </p:nvSpPr>
        <p:spPr>
          <a:xfrm>
            <a:off x="4219575" y="2571750"/>
            <a:ext cx="2809875" cy="714375"/>
          </a:xfrm>
          <a:prstGeom prst="roundRect">
            <a:avLst>
              <a:gd name="adj" fmla="val 29333"/>
            </a:avLst>
          </a:prstGeom>
          <a:solidFill>
            <a:srgbClr val="DDD9EC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Profession</a:t>
            </a:r>
          </a:p>
          <a:p>
            <a:pPr algn="ctr">
              <a:defRPr sz="20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réglementée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xmlns="" id="{A7885642-B380-4074-901A-310ED175A4D0}"/>
              </a:ext>
            </a:extLst>
          </p:cNvPr>
          <p:cNvSpPr>
            <a:spLocks noGrp="1"/>
          </p:cNvSpPr>
          <p:nvPr/>
        </p:nvSpPr>
        <p:spPr>
          <a:xfrm>
            <a:off x="7829550" y="2571750"/>
            <a:ext cx="3752850" cy="714375"/>
          </a:xfrm>
          <a:prstGeom prst="roundRect">
            <a:avLst>
              <a:gd name="adj" fmla="val 29333"/>
            </a:avLst>
          </a:prstGeom>
          <a:solidFill>
            <a:srgbClr val="EBD7D9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1">
                <a:solidFill>
                  <a:srgbClr val="B91C25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91C25"/>
                </a:solidFill>
                <a:latin typeface="Arial"/>
                <a:ea typeface="Arial"/>
                <a:cs typeface="Arial"/>
              </a:rPr>
              <a:t>Ordre des</a:t>
            </a:r>
          </a:p>
          <a:p>
            <a:pPr algn="ctr">
              <a:defRPr sz="2025" b="1">
                <a:solidFill>
                  <a:srgbClr val="B91C25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91C25"/>
                </a:solidFill>
                <a:latin typeface="Arial"/>
                <a:ea typeface="Arial"/>
                <a:cs typeface="Arial"/>
              </a:rPr>
              <a:t>architectes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xmlns="" id="{A98BD0FE-FF3D-4DD6-A47A-264B84779E68}"/>
              </a:ext>
            </a:extLst>
          </p:cNvPr>
          <p:cNvSpPr>
            <a:spLocks noGrp="1"/>
          </p:cNvSpPr>
          <p:nvPr/>
        </p:nvSpPr>
        <p:spPr>
          <a:xfrm>
            <a:off x="609600" y="3733800"/>
            <a:ext cx="5210175" cy="552450"/>
          </a:xfrm>
          <a:prstGeom prst="roundRect">
            <a:avLst>
              <a:gd name="adj" fmla="val 37931"/>
            </a:avLst>
          </a:prstGeom>
          <a:solidFill>
            <a:srgbClr val="DDE7F3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00" b="1">
                <a:solidFill>
                  <a:srgbClr val="B91C25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91C25"/>
                </a:solidFill>
                <a:latin typeface="Arial"/>
                <a:ea typeface="Arial"/>
                <a:cs typeface="Arial"/>
              </a:rPr>
              <a:t>Régulation de la profession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xmlns="" id="{1A8640D1-12C0-4A37-A35C-E81B51303F73}"/>
              </a:ext>
            </a:extLst>
          </p:cNvPr>
          <p:cNvSpPr>
            <a:spLocks noGrp="1"/>
          </p:cNvSpPr>
          <p:nvPr/>
        </p:nvSpPr>
        <p:spPr>
          <a:xfrm>
            <a:off x="6372225" y="3733800"/>
            <a:ext cx="5210175" cy="552450"/>
          </a:xfrm>
          <a:prstGeom prst="roundRect">
            <a:avLst>
              <a:gd name="adj" fmla="val 37931"/>
            </a:avLst>
          </a:prstGeom>
          <a:solidFill>
            <a:srgbClr val="F3E4C8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100" b="1">
                <a:solidFill>
                  <a:srgbClr val="B91C25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91C25"/>
                </a:solidFill>
                <a:latin typeface="Arial"/>
                <a:ea typeface="Arial"/>
                <a:cs typeface="Arial"/>
              </a:rPr>
              <a:t>Représentation de la profession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BA68681-7723-4181-A9FD-AFBC9E7C7FED}"/>
              </a:ext>
            </a:extLst>
          </p:cNvPr>
          <p:cNvSpPr>
            <a:spLocks noGrp="1"/>
          </p:cNvSpPr>
          <p:nvPr/>
        </p:nvSpPr>
        <p:spPr>
          <a:xfrm>
            <a:off x="609600" y="4543425"/>
            <a:ext cx="5210175" cy="1762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Tenue du tableau : inscriptions et radiations</a:t>
            </a: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Contrôle de l’accès et du maintien</a:t>
            </a: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dans la profession</a:t>
            </a: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Contrôle des assurances et de la formation</a:t>
            </a: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Respect de la déontologie</a:t>
            </a: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Discipline et médiation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0EBA12FF-32B2-4FA6-B2AA-8EE957864782}"/>
              </a:ext>
            </a:extLst>
          </p:cNvPr>
          <p:cNvSpPr>
            <a:spLocks noGrp="1"/>
          </p:cNvSpPr>
          <p:nvPr/>
        </p:nvSpPr>
        <p:spPr>
          <a:xfrm>
            <a:off x="6372225" y="4543425"/>
            <a:ext cx="5210175" cy="1762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Représentation et consultation auprès</a:t>
            </a: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des pouvoirs publics et administrations</a:t>
            </a:r>
          </a:p>
          <a:p>
            <a:endParaRPr sz="1725" b="0">
              <a:solidFill>
                <a:srgbClr val="252525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Respect de l’obligation de recours</a:t>
            </a: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à l’architecte</a:t>
            </a:r>
          </a:p>
          <a:p>
            <a:pPr>
              <a:defRPr sz="17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2525"/>
                </a:solidFill>
                <a:latin typeface="Arial"/>
                <a:ea typeface="Arial"/>
                <a:cs typeface="Arial"/>
              </a:rPr>
              <a:t>Protection du titre</a:t>
            </a:r>
          </a:p>
        </p:txBody>
      </p:sp>
    </p:spTree>
    <p:extLst>
      <p:ext uri="{BB962C8B-B14F-4D97-AF65-F5344CB8AC3E}">
        <p14:creationId xmlns:p14="http://schemas.microsoft.com/office/powerpoint/2010/main" val="603366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cteur en arc 20"/>
          <p:cNvCxnSpPr>
            <a:stCxn id="15" idx="2"/>
            <a:endCxn id="17" idx="0"/>
          </p:cNvCxnSpPr>
          <p:nvPr/>
        </p:nvCxnSpPr>
        <p:spPr>
          <a:xfrm>
            <a:off x="8986838" y="4802505"/>
            <a:ext cx="0" cy="200025"/>
          </a:xfrm>
          <a:prstGeom prst="curvedConnector2">
            <a:avLst/>
          </a:prstGeom>
          <a:ln w="14288">
            <a:solidFill>
              <a:srgbClr val="929292"/>
            </a:solidFill>
            <a:tailEnd type="triangle" w="sm" len="sm"/>
          </a:ln>
        </p:spPr>
      </p:cxnSp>
      <p:cxnSp>
        <p:nvCxnSpPr>
          <p:cNvPr id="22" name="Connecteur en arc 21"/>
          <p:cNvCxnSpPr>
            <a:stCxn id="14" idx="2"/>
            <a:endCxn id="16" idx="0"/>
          </p:cNvCxnSpPr>
          <p:nvPr/>
        </p:nvCxnSpPr>
        <p:spPr>
          <a:xfrm>
            <a:off x="3205163" y="4859655"/>
            <a:ext cx="0" cy="266700"/>
          </a:xfrm>
          <a:prstGeom prst="curvedConnector2">
            <a:avLst/>
          </a:prstGeom>
          <a:ln w="14288">
            <a:solidFill>
              <a:srgbClr val="929292"/>
            </a:solidFill>
            <a:tailEnd type="triangle" w="sm" len="sm"/>
          </a:ln>
        </p:spPr>
      </p:cxnSp>
      <p:cxnSp>
        <p:nvCxnSpPr>
          <p:cNvPr id="23" name="Connecteur en arc 22"/>
          <p:cNvCxnSpPr>
            <a:stCxn id="7" idx="2"/>
            <a:endCxn id="9" idx="0"/>
          </p:cNvCxnSpPr>
          <p:nvPr/>
        </p:nvCxnSpPr>
        <p:spPr>
          <a:xfrm rot="16200000" flipH="1">
            <a:off x="7398544" y="1528286"/>
            <a:ext cx="285750" cy="2890838"/>
          </a:xfrm>
          <a:prstGeom prst="curvedConnector3">
            <a:avLst>
              <a:gd name="adj1" fmla="val 50000"/>
            </a:avLst>
          </a:prstGeom>
          <a:ln w="14288">
            <a:solidFill>
              <a:srgbClr val="929292"/>
            </a:solidFill>
            <a:tailEnd type="triangle" w="sm" len="sm"/>
          </a:ln>
        </p:spPr>
      </p:cxnSp>
      <p:cxnSp>
        <p:nvCxnSpPr>
          <p:cNvPr id="24" name="Connecteur en arc 23"/>
          <p:cNvCxnSpPr>
            <a:stCxn id="7" idx="2"/>
            <a:endCxn id="8" idx="0"/>
          </p:cNvCxnSpPr>
          <p:nvPr/>
        </p:nvCxnSpPr>
        <p:spPr>
          <a:xfrm rot="5400000">
            <a:off x="4507706" y="1528286"/>
            <a:ext cx="285750" cy="2890838"/>
          </a:xfrm>
          <a:prstGeom prst="curvedConnector3">
            <a:avLst>
              <a:gd name="adj1" fmla="val 50000"/>
            </a:avLst>
          </a:prstGeom>
          <a:ln w="14288">
            <a:solidFill>
              <a:srgbClr val="929292"/>
            </a:solidFill>
            <a:tailEnd type="triangle" w="sm" len="sm"/>
          </a:ln>
        </p:spPr>
      </p:cxn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0507" y="285750"/>
            <a:ext cx="1712686" cy="914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6EC7850-E237-4928-8A85-2DCC2080558C}"/>
              </a:ext>
            </a:extLst>
          </p:cNvPr>
          <p:cNvSpPr>
            <a:spLocks noGrp="1"/>
          </p:cNvSpPr>
          <p:nvPr/>
        </p:nvSpPr>
        <p:spPr>
          <a:xfrm>
            <a:off x="8429625" y="62865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DÉBAT DU 7 OCTOBRE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FB42A6F-4F45-4A53-9800-3307B2A0C4F5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1000125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800" b="1">
                <a:solidFill>
                  <a:srgbClr val="D91D26"/>
                </a:solidFill>
                <a:latin typeface="Arial"/>
                <a:ea typeface="Arial"/>
                <a:cs typeface="Arial"/>
              </a:defRPr>
            </a:pPr>
            <a:endParaRPr sz="4800" b="1" dirty="0">
              <a:solidFill>
                <a:srgbClr val="D91D2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26342A7-343B-42CF-B8E3-ED9C06D574BA}"/>
              </a:ext>
            </a:extLst>
          </p:cNvPr>
          <p:cNvSpPr>
            <a:spLocks noGrp="1"/>
          </p:cNvSpPr>
          <p:nvPr/>
        </p:nvSpPr>
        <p:spPr>
          <a:xfrm>
            <a:off x="1905000" y="1571625"/>
            <a:ext cx="95250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52525"/>
                </a:solidFill>
                <a:latin typeface="Arial"/>
                <a:ea typeface="Arial"/>
                <a:cs typeface="Arial"/>
              </a:rPr>
              <a:t>Fonctionnement schématique de l’Ordre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5383230-6401-4BEB-A834-2C6D05776D7B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2952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L’Architecture est d’intérêt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4AB3AAC-DE05-4A70-A4C7-3F72A3FE62ED}"/>
              </a:ext>
            </a:extLst>
          </p:cNvPr>
          <p:cNvSpPr>
            <a:spLocks noGrp="1"/>
          </p:cNvSpPr>
          <p:nvPr/>
        </p:nvSpPr>
        <p:spPr>
          <a:xfrm>
            <a:off x="3714750" y="6438900"/>
            <a:ext cx="7858125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Défense profession Architecte – Association loi 1901 – 38 Rue Auguste Poullain 93200 SAINT-DENIS – archi.dpa@gmail.com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558FAC7F-5C68-4D21-A866-F45C488AED67}"/>
              </a:ext>
            </a:extLst>
          </p:cNvPr>
          <p:cNvSpPr>
            <a:spLocks noGrp="1"/>
          </p:cNvSpPr>
          <p:nvPr/>
        </p:nvSpPr>
        <p:spPr>
          <a:xfrm>
            <a:off x="4410075" y="2326005"/>
            <a:ext cx="3371850" cy="504825"/>
          </a:xfrm>
          <a:prstGeom prst="roundRect">
            <a:avLst>
              <a:gd name="adj" fmla="val 41509"/>
            </a:avLst>
          </a:prstGeom>
          <a:solidFill>
            <a:srgbClr val="EBD7D9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1">
                <a:solidFill>
                  <a:srgbClr val="B91C25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91C25"/>
                </a:solidFill>
                <a:latin typeface="Arial"/>
                <a:ea typeface="Arial"/>
                <a:cs typeface="Arial"/>
              </a:rPr>
              <a:t>Ordre des architectes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xmlns="" id="{8F2562DB-0855-4E47-B56C-68F7D1EFAB3B}"/>
              </a:ext>
            </a:extLst>
          </p:cNvPr>
          <p:cNvSpPr>
            <a:spLocks noGrp="1"/>
          </p:cNvSpPr>
          <p:nvPr/>
        </p:nvSpPr>
        <p:spPr>
          <a:xfrm>
            <a:off x="609600" y="3116580"/>
            <a:ext cx="5191125" cy="476250"/>
          </a:xfrm>
          <a:prstGeom prst="roundRect">
            <a:avLst>
              <a:gd name="adj" fmla="val 44000"/>
            </a:avLst>
          </a:prstGeom>
          <a:solidFill>
            <a:srgbClr val="DDE7F3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1">
                <a:solidFill>
                  <a:srgbClr val="B91C25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Les </a:t>
            </a:r>
            <a:r>
              <a:rPr sz="2000" b="1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élus</a:t>
            </a:r>
            <a:endParaRPr sz="2000" b="1" dirty="0">
              <a:solidFill>
                <a:schemeClr val="tx2">
                  <a:lumMod val="50000"/>
                  <a:lumOff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xmlns="" id="{51BF6804-866A-4AAB-8487-057F99E698E6}"/>
              </a:ext>
            </a:extLst>
          </p:cNvPr>
          <p:cNvSpPr>
            <a:spLocks noGrp="1"/>
          </p:cNvSpPr>
          <p:nvPr/>
        </p:nvSpPr>
        <p:spPr>
          <a:xfrm>
            <a:off x="6391275" y="3116580"/>
            <a:ext cx="5191125" cy="476250"/>
          </a:xfrm>
          <a:prstGeom prst="roundRect">
            <a:avLst>
              <a:gd name="adj" fmla="val 44000"/>
            </a:avLst>
          </a:prstGeom>
          <a:solidFill>
            <a:srgbClr val="F3E4C8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Les</a:t>
            </a:r>
            <a:r>
              <a:rPr sz="2025" b="0" dirty="0">
                <a:solidFill>
                  <a:srgbClr val="252525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0" dirty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permanents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B0604C0-5978-4156-90B8-53903F9B45DD}"/>
              </a:ext>
            </a:extLst>
          </p:cNvPr>
          <p:cNvSpPr>
            <a:spLocks noGrp="1"/>
          </p:cNvSpPr>
          <p:nvPr/>
        </p:nvSpPr>
        <p:spPr>
          <a:xfrm>
            <a:off x="609600" y="3659505"/>
            <a:ext cx="5191125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4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Mandat de 6 ans, renouvelé par moitié tous les 3 ans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6D0DDA9-B43E-426B-A7B4-36E33DBD875A}"/>
              </a:ext>
            </a:extLst>
          </p:cNvPr>
          <p:cNvSpPr>
            <a:spLocks noGrp="1"/>
          </p:cNvSpPr>
          <p:nvPr/>
        </p:nvSpPr>
        <p:spPr>
          <a:xfrm>
            <a:off x="6391275" y="3659505"/>
            <a:ext cx="5191125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4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Salariés</a:t>
            </a:r>
            <a:r>
              <a:rPr sz="1400" b="0" dirty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 du service </a:t>
            </a:r>
            <a:r>
              <a:rPr sz="1400" b="0" dirty="0" err="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administratif</a:t>
            </a:r>
            <a:r>
              <a:rPr sz="1400" b="0" dirty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 de </a:t>
            </a:r>
            <a:r>
              <a:rPr sz="1400" b="0" dirty="0" err="1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l’Ordre</a:t>
            </a:r>
            <a:endParaRPr sz="1400" b="0" dirty="0">
              <a:solidFill>
                <a:schemeClr val="accent2">
                  <a:lumMod val="7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xmlns="" id="{A3215187-94DC-495F-AC57-F698B52A4179}"/>
              </a:ext>
            </a:extLst>
          </p:cNvPr>
          <p:cNvSpPr>
            <a:spLocks noGrp="1"/>
          </p:cNvSpPr>
          <p:nvPr/>
        </p:nvSpPr>
        <p:spPr>
          <a:xfrm>
            <a:off x="609600" y="4069080"/>
            <a:ext cx="5191125" cy="790575"/>
          </a:xfrm>
          <a:prstGeom prst="roundRect">
            <a:avLst>
              <a:gd name="adj" fmla="val 26506"/>
            </a:avLst>
          </a:prstGeom>
          <a:solidFill>
            <a:srgbClr val="DDE7F3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LE CONSEIL</a:t>
            </a:r>
          </a:p>
          <a:p>
            <a:pPr algn="ctr">
              <a:defRPr sz="165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Instance délibérative</a:t>
            </a:r>
          </a:p>
          <a:p>
            <a:pPr algn="ctr">
              <a:defRPr sz="165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Ensemble des conseillers de l’Ordre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xmlns="" id="{1161D426-903B-4F28-BF6C-7C549E13A980}"/>
              </a:ext>
            </a:extLst>
          </p:cNvPr>
          <p:cNvSpPr>
            <a:spLocks noGrp="1"/>
          </p:cNvSpPr>
          <p:nvPr/>
        </p:nvSpPr>
        <p:spPr>
          <a:xfrm>
            <a:off x="6391275" y="4069080"/>
            <a:ext cx="5191125" cy="733425"/>
          </a:xfrm>
          <a:prstGeom prst="roundRect">
            <a:avLst>
              <a:gd name="adj" fmla="val 28571"/>
            </a:avLst>
          </a:prstGeom>
          <a:solidFill>
            <a:srgbClr val="F3E4C8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COORDINATION / DIRECTION</a:t>
            </a:r>
          </a:p>
          <a:p>
            <a:pPr algn="ctr">
              <a:defRPr sz="165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Pilotage des services administratifs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xmlns="" id="{B5876B69-2380-40B1-BA9C-197DF2677F16}"/>
              </a:ext>
            </a:extLst>
          </p:cNvPr>
          <p:cNvSpPr>
            <a:spLocks noGrp="1"/>
          </p:cNvSpPr>
          <p:nvPr/>
        </p:nvSpPr>
        <p:spPr>
          <a:xfrm>
            <a:off x="609600" y="5126355"/>
            <a:ext cx="5191125" cy="571500"/>
          </a:xfrm>
          <a:prstGeom prst="roundRect">
            <a:avLst>
              <a:gd name="adj" fmla="val 36667"/>
            </a:avLst>
          </a:prstGeom>
          <a:solidFill>
            <a:srgbClr val="DDE7F3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LE BUREAU</a:t>
            </a:r>
          </a:p>
          <a:p>
            <a:pPr algn="ctr">
              <a:defRPr sz="165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Instance exécutive, élue par le conseil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xmlns="" id="{67292870-8686-4F72-B904-322D57435BCF}"/>
              </a:ext>
            </a:extLst>
          </p:cNvPr>
          <p:cNvSpPr>
            <a:spLocks noGrp="1"/>
          </p:cNvSpPr>
          <p:nvPr/>
        </p:nvSpPr>
        <p:spPr>
          <a:xfrm>
            <a:off x="6391275" y="5002530"/>
            <a:ext cx="5191125" cy="1143000"/>
          </a:xfrm>
          <a:prstGeom prst="roundRect">
            <a:avLst>
              <a:gd name="adj" fmla="val 18333"/>
            </a:avLst>
          </a:prstGeom>
          <a:solidFill>
            <a:srgbClr val="F3E4C8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SERVICES ADMINISTRATIFS</a:t>
            </a:r>
          </a:p>
          <a:p>
            <a:pPr algn="ctr">
              <a:defRPr sz="150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Accueil et orientation des sollicitations</a:t>
            </a:r>
          </a:p>
          <a:p>
            <a:pPr algn="ctr">
              <a:defRPr sz="150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Tableau, archives, secrétariat, comptabilité</a:t>
            </a:r>
          </a:p>
          <a:p>
            <a:pPr algn="ctr">
              <a:defRPr sz="150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Service juridique : conseil, contentieux</a:t>
            </a:r>
          </a:p>
          <a:p>
            <a:pPr algn="ctr">
              <a:defRPr sz="1500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accent2">
                    <a:lumMod val="75000"/>
                  </a:schemeClr>
                </a:solidFill>
                <a:latin typeface="Arial"/>
                <a:ea typeface="Arial"/>
                <a:cs typeface="Arial"/>
              </a:rPr>
              <a:t>et questions réglementaires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506F647-37C0-428E-824C-355630920E3E}"/>
              </a:ext>
            </a:extLst>
          </p:cNvPr>
          <p:cNvSpPr>
            <a:spLocks noGrp="1"/>
          </p:cNvSpPr>
          <p:nvPr/>
        </p:nvSpPr>
        <p:spPr>
          <a:xfrm>
            <a:off x="609600" y="5755005"/>
            <a:ext cx="519112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Président(e), vice-président(s), trésorier(ère)</a:t>
            </a:r>
          </a:p>
          <a:p>
            <a:pPr>
              <a:defRPr sz="1425" b="0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1400" b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</a:rPr>
              <a:t>et adjoint(e), secrétaire et adjoint(e)</a:t>
            </a:r>
          </a:p>
        </p:txBody>
      </p:sp>
    </p:spTree>
    <p:extLst>
      <p:ext uri="{BB962C8B-B14F-4D97-AF65-F5344CB8AC3E}">
        <p14:creationId xmlns:p14="http://schemas.microsoft.com/office/powerpoint/2010/main" val="83216027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626</Words>
  <Application>Microsoft Office PowerPoint</Application>
  <DocSecurity>0</DocSecurity>
  <PresentationFormat>Grand écran</PresentationFormat>
  <Paragraphs>93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Aptos</vt:lpstr>
      <vt:lpstr>Arial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Compte Microsoft</cp:lastModifiedBy>
  <cp:revision>3</cp:revision>
  <dcterms:created xsi:type="dcterms:W3CDTF">2026-10-07T05:20:21Z</dcterms:created>
  <dcterms:modified xsi:type="dcterms:W3CDTF">2026-10-07T09:45:22Z</dcterms:modified>
</cp:coreProperties>
</file>